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chive" panose="020B0604020202020204" charset="0"/>
      <p:regular r:id="rId8"/>
    </p:embeddedFont>
    <p:embeddedFont>
      <p:font typeface="Etna Sans Serif" panose="020B0604020202020204" charset="0"/>
      <p:regular r:id="rId9"/>
    </p:embeddedFont>
    <p:embeddedFont>
      <p:font typeface="League Spartan" panose="020B0604020202020204" charset="0"/>
      <p:regular r:id="rId10"/>
    </p:embeddedFont>
    <p:embeddedFont>
      <p:font typeface="Lexend Deca" panose="020B0604020202020204" charset="0"/>
      <p:regular r:id="rId11"/>
    </p:embeddedFont>
    <p:embeddedFont>
      <p:font typeface="Montserrat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73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15.png"/><Relationship Id="rId18" Type="http://schemas.openxmlformats.org/officeDocument/2006/relationships/image" Target="../media/image18.svg"/><Relationship Id="rId26" Type="http://schemas.openxmlformats.org/officeDocument/2006/relationships/image" Target="../media/image31.png"/><Relationship Id="rId3" Type="http://schemas.openxmlformats.org/officeDocument/2006/relationships/image" Target="../media/image4.svg"/><Relationship Id="rId21" Type="http://schemas.openxmlformats.org/officeDocument/2006/relationships/image" Target="../media/image26.png"/><Relationship Id="rId7" Type="http://schemas.openxmlformats.org/officeDocument/2006/relationships/image" Target="../media/image24.png"/><Relationship Id="rId12" Type="http://schemas.openxmlformats.org/officeDocument/2006/relationships/image" Target="../media/image14.svg"/><Relationship Id="rId17" Type="http://schemas.openxmlformats.org/officeDocument/2006/relationships/image" Target="../media/image17.png"/><Relationship Id="rId25" Type="http://schemas.openxmlformats.org/officeDocument/2006/relationships/image" Target="../media/image30.jpeg"/><Relationship Id="rId2" Type="http://schemas.openxmlformats.org/officeDocument/2006/relationships/image" Target="../media/image3.png"/><Relationship Id="rId16" Type="http://schemas.openxmlformats.org/officeDocument/2006/relationships/image" Target="../media/image10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24" Type="http://schemas.openxmlformats.org/officeDocument/2006/relationships/image" Target="../media/image29.svg"/><Relationship Id="rId5" Type="http://schemas.openxmlformats.org/officeDocument/2006/relationships/image" Target="../media/image2.svg"/><Relationship Id="rId15" Type="http://schemas.openxmlformats.org/officeDocument/2006/relationships/image" Target="../media/image9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2.svg"/><Relationship Id="rId19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0.svg"/><Relationship Id="rId12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0.sv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3.png"/><Relationship Id="rId12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35.jpeg"/><Relationship Id="rId9" Type="http://schemas.openxmlformats.org/officeDocument/2006/relationships/image" Target="../media/image9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12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2.svg"/><Relationship Id="rId10" Type="http://schemas.openxmlformats.org/officeDocument/2006/relationships/image" Target="../media/image10.sv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1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3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13040" y="3525952"/>
            <a:ext cx="4449215" cy="1088090"/>
          </a:xfrm>
          <a:prstGeom prst="rect">
            <a:avLst/>
          </a:prstGeom>
          <a:solidFill>
            <a:srgbClr val="F2BE40"/>
          </a:solidFill>
        </p:spPr>
      </p:sp>
      <p:sp>
        <p:nvSpPr>
          <p:cNvPr id="3" name="Freeform 3"/>
          <p:cNvSpPr/>
          <p:nvPr/>
        </p:nvSpPr>
        <p:spPr>
          <a:xfrm>
            <a:off x="10731701" y="4614041"/>
            <a:ext cx="10797017" cy="10797017"/>
          </a:xfrm>
          <a:custGeom>
            <a:avLst/>
            <a:gdLst/>
            <a:ahLst/>
            <a:cxnLst/>
            <a:rect l="l" t="t" r="r" b="b"/>
            <a:pathLst>
              <a:path w="10797017" h="10797017">
                <a:moveTo>
                  <a:pt x="0" y="0"/>
                </a:moveTo>
                <a:lnTo>
                  <a:pt x="10797017" y="0"/>
                </a:lnTo>
                <a:lnTo>
                  <a:pt x="10797017" y="10797018"/>
                </a:lnTo>
                <a:lnTo>
                  <a:pt x="0" y="1079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88677" y="3312137"/>
            <a:ext cx="5970595" cy="5306367"/>
          </a:xfrm>
          <a:custGeom>
            <a:avLst/>
            <a:gdLst/>
            <a:ahLst/>
            <a:cxnLst/>
            <a:rect l="l" t="t" r="r" b="b"/>
            <a:pathLst>
              <a:path w="5970595" h="5306367">
                <a:moveTo>
                  <a:pt x="0" y="0"/>
                </a:moveTo>
                <a:lnTo>
                  <a:pt x="5970595" y="0"/>
                </a:lnTo>
                <a:lnTo>
                  <a:pt x="5970595" y="5306367"/>
                </a:lnTo>
                <a:lnTo>
                  <a:pt x="0" y="5306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80127" y="9498239"/>
            <a:ext cx="1558851" cy="1558851"/>
          </a:xfrm>
          <a:custGeom>
            <a:avLst/>
            <a:gdLst/>
            <a:ahLst/>
            <a:cxnLst/>
            <a:rect l="l" t="t" r="r" b="b"/>
            <a:pathLst>
              <a:path w="1558851" h="1558851">
                <a:moveTo>
                  <a:pt x="0" y="0"/>
                </a:moveTo>
                <a:lnTo>
                  <a:pt x="1558851" y="0"/>
                </a:lnTo>
                <a:lnTo>
                  <a:pt x="1558851" y="1558851"/>
                </a:lnTo>
                <a:lnTo>
                  <a:pt x="0" y="15588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008320" y="9063388"/>
            <a:ext cx="434851" cy="434851"/>
          </a:xfrm>
          <a:custGeom>
            <a:avLst/>
            <a:gdLst/>
            <a:ahLst/>
            <a:cxnLst/>
            <a:rect l="l" t="t" r="r" b="b"/>
            <a:pathLst>
              <a:path w="434851" h="434851">
                <a:moveTo>
                  <a:pt x="0" y="0"/>
                </a:moveTo>
                <a:lnTo>
                  <a:pt x="434851" y="0"/>
                </a:lnTo>
                <a:lnTo>
                  <a:pt x="434851" y="434851"/>
                </a:lnTo>
                <a:lnTo>
                  <a:pt x="0" y="4348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424421" y="9063388"/>
            <a:ext cx="434851" cy="434851"/>
          </a:xfrm>
          <a:custGeom>
            <a:avLst/>
            <a:gdLst/>
            <a:ahLst/>
            <a:cxnLst/>
            <a:rect l="l" t="t" r="r" b="b"/>
            <a:pathLst>
              <a:path w="434851" h="434851">
                <a:moveTo>
                  <a:pt x="0" y="0"/>
                </a:moveTo>
                <a:lnTo>
                  <a:pt x="434851" y="0"/>
                </a:lnTo>
                <a:lnTo>
                  <a:pt x="434851" y="434851"/>
                </a:lnTo>
                <a:lnTo>
                  <a:pt x="0" y="4348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16628636" y="4243880"/>
            <a:ext cx="2203666" cy="1101833"/>
          </a:xfrm>
          <a:custGeom>
            <a:avLst/>
            <a:gdLst/>
            <a:ahLst/>
            <a:cxnLst/>
            <a:rect l="l" t="t" r="r" b="b"/>
            <a:pathLst>
              <a:path w="2203666" h="1101833">
                <a:moveTo>
                  <a:pt x="0" y="0"/>
                </a:moveTo>
                <a:lnTo>
                  <a:pt x="2203666" y="0"/>
                </a:lnTo>
                <a:lnTo>
                  <a:pt x="2203666" y="1101833"/>
                </a:lnTo>
                <a:lnTo>
                  <a:pt x="0" y="11018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143388" y="9146418"/>
            <a:ext cx="179790" cy="268792"/>
          </a:xfrm>
          <a:custGeom>
            <a:avLst/>
            <a:gdLst/>
            <a:ahLst/>
            <a:cxnLst/>
            <a:rect l="l" t="t" r="r" b="b"/>
            <a:pathLst>
              <a:path w="179790" h="268792">
                <a:moveTo>
                  <a:pt x="0" y="0"/>
                </a:moveTo>
                <a:lnTo>
                  <a:pt x="179790" y="0"/>
                </a:lnTo>
                <a:lnTo>
                  <a:pt x="179790" y="268792"/>
                </a:lnTo>
                <a:lnTo>
                  <a:pt x="0" y="2687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6551952" y="9146418"/>
            <a:ext cx="179790" cy="268792"/>
          </a:xfrm>
          <a:custGeom>
            <a:avLst/>
            <a:gdLst/>
            <a:ahLst/>
            <a:cxnLst/>
            <a:rect l="l" t="t" r="r" b="b"/>
            <a:pathLst>
              <a:path w="179790" h="268792">
                <a:moveTo>
                  <a:pt x="179790" y="0"/>
                </a:moveTo>
                <a:lnTo>
                  <a:pt x="0" y="0"/>
                </a:lnTo>
                <a:lnTo>
                  <a:pt x="0" y="268792"/>
                </a:lnTo>
                <a:lnTo>
                  <a:pt x="179790" y="268792"/>
                </a:lnTo>
                <a:lnTo>
                  <a:pt x="17979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56264" y="598962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674779" y="2057400"/>
            <a:ext cx="375002" cy="375002"/>
          </a:xfrm>
          <a:custGeom>
            <a:avLst/>
            <a:gdLst/>
            <a:ahLst/>
            <a:cxnLst/>
            <a:rect l="l" t="t" r="r" b="b"/>
            <a:pathLst>
              <a:path w="375002" h="375002">
                <a:moveTo>
                  <a:pt x="0" y="0"/>
                </a:moveTo>
                <a:lnTo>
                  <a:pt x="375002" y="0"/>
                </a:lnTo>
                <a:lnTo>
                  <a:pt x="375002" y="375002"/>
                </a:lnTo>
                <a:lnTo>
                  <a:pt x="0" y="37500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770619" y="374919"/>
            <a:ext cx="1102697" cy="829780"/>
          </a:xfrm>
          <a:custGeom>
            <a:avLst/>
            <a:gdLst/>
            <a:ahLst/>
            <a:cxnLst/>
            <a:rect l="l" t="t" r="r" b="b"/>
            <a:pathLst>
              <a:path w="1102697" h="829780">
                <a:moveTo>
                  <a:pt x="0" y="0"/>
                </a:moveTo>
                <a:lnTo>
                  <a:pt x="1102698" y="0"/>
                </a:lnTo>
                <a:lnTo>
                  <a:pt x="1102698" y="829780"/>
                </a:lnTo>
                <a:lnTo>
                  <a:pt x="0" y="829780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59709" y="471177"/>
            <a:ext cx="2106663" cy="637265"/>
          </a:xfrm>
          <a:custGeom>
            <a:avLst/>
            <a:gdLst/>
            <a:ahLst/>
            <a:cxnLst/>
            <a:rect l="l" t="t" r="r" b="b"/>
            <a:pathLst>
              <a:path w="2106663" h="637265">
                <a:moveTo>
                  <a:pt x="0" y="0"/>
                </a:moveTo>
                <a:lnTo>
                  <a:pt x="2106662" y="0"/>
                </a:lnTo>
                <a:lnTo>
                  <a:pt x="2106662" y="637265"/>
                </a:lnTo>
                <a:lnTo>
                  <a:pt x="0" y="637265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13040" y="5105717"/>
            <a:ext cx="9827548" cy="128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9"/>
              </a:lnSpc>
            </a:pPr>
            <a:r>
              <a:rPr lang="en-US" sz="5300">
                <a:solidFill>
                  <a:srgbClr val="3B41C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Surveillance de Température en Temps Réel avec Big Data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49216" y="3669261"/>
            <a:ext cx="3613383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799" dirty="0" err="1">
                <a:solidFill>
                  <a:srgbClr val="3B41C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ThermoAlert</a:t>
            </a:r>
            <a:endParaRPr lang="en-US" sz="4799" dirty="0">
              <a:solidFill>
                <a:srgbClr val="3B41C9"/>
              </a:solidFill>
              <a:latin typeface="Etna Sans Serif"/>
              <a:ea typeface="Etna Sans Serif"/>
              <a:cs typeface="Etna Sans Serif"/>
              <a:sym typeface="Etna Sans Serif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733338" y="9355783"/>
            <a:ext cx="2368604" cy="50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7"/>
              </a:lnSpc>
            </a:pPr>
            <a:r>
              <a:rPr lang="en-US" sz="2955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Réalise par 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50756" y="9814113"/>
            <a:ext cx="3098667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Bouba Ahmed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97145" y="9355783"/>
            <a:ext cx="2835135" cy="50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7"/>
              </a:lnSpc>
            </a:pPr>
            <a:r>
              <a:rPr lang="en-US" sz="2955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Encadré par 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25485" y="9814113"/>
            <a:ext cx="2759440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Pr. Younes Hajoui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15776" y="9814113"/>
            <a:ext cx="537222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Année Universitaire : 2024-2025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05960" y="5143500"/>
            <a:ext cx="8929320" cy="8929320"/>
          </a:xfrm>
          <a:custGeom>
            <a:avLst/>
            <a:gdLst/>
            <a:ahLst/>
            <a:cxnLst/>
            <a:rect l="l" t="t" r="r" b="b"/>
            <a:pathLst>
              <a:path w="8929320" h="8929320">
                <a:moveTo>
                  <a:pt x="0" y="0"/>
                </a:moveTo>
                <a:lnTo>
                  <a:pt x="8929319" y="0"/>
                </a:lnTo>
                <a:lnTo>
                  <a:pt x="8929319" y="8929320"/>
                </a:lnTo>
                <a:lnTo>
                  <a:pt x="0" y="8929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031462" y="2997045"/>
            <a:ext cx="5577428" cy="557742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BE4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327567" y="3293160"/>
            <a:ext cx="4985218" cy="4985198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9083" r="-9083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057628" y="2181466"/>
            <a:ext cx="646697" cy="502072"/>
          </a:xfrm>
          <a:custGeom>
            <a:avLst/>
            <a:gdLst/>
            <a:ahLst/>
            <a:cxnLst/>
            <a:rect l="l" t="t" r="r" b="b"/>
            <a:pathLst>
              <a:path w="646697" h="502072">
                <a:moveTo>
                  <a:pt x="0" y="0"/>
                </a:moveTo>
                <a:lnTo>
                  <a:pt x="646696" y="0"/>
                </a:lnTo>
                <a:lnTo>
                  <a:pt x="646696" y="502071"/>
                </a:lnTo>
                <a:lnTo>
                  <a:pt x="0" y="5020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77782" y="0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201364" y="825770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075742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0" y="0"/>
                </a:moveTo>
                <a:lnTo>
                  <a:pt x="193083" y="0"/>
                </a:lnTo>
                <a:lnTo>
                  <a:pt x="193083" y="288666"/>
                </a:lnTo>
                <a:lnTo>
                  <a:pt x="0" y="28866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6440576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193084" y="0"/>
                </a:moveTo>
                <a:lnTo>
                  <a:pt x="0" y="0"/>
                </a:lnTo>
                <a:lnTo>
                  <a:pt x="0" y="288666"/>
                </a:lnTo>
                <a:lnTo>
                  <a:pt x="193084" y="288666"/>
                </a:lnTo>
                <a:lnTo>
                  <a:pt x="193084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59709" y="573298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463192" y="1907586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7"/>
                </a:lnTo>
                <a:lnTo>
                  <a:pt x="0" y="4027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59709" y="3568938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547830" y="9402633"/>
            <a:ext cx="1462855" cy="821858"/>
          </a:xfrm>
          <a:custGeom>
            <a:avLst/>
            <a:gdLst/>
            <a:ahLst/>
            <a:cxnLst/>
            <a:rect l="l" t="t" r="r" b="b"/>
            <a:pathLst>
              <a:path w="1462855" h="821858">
                <a:moveTo>
                  <a:pt x="0" y="0"/>
                </a:moveTo>
                <a:lnTo>
                  <a:pt x="1462855" y="0"/>
                </a:lnTo>
                <a:lnTo>
                  <a:pt x="1462855" y="821858"/>
                </a:lnTo>
                <a:lnTo>
                  <a:pt x="0" y="82185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736420" y="9501683"/>
            <a:ext cx="726772" cy="722808"/>
          </a:xfrm>
          <a:custGeom>
            <a:avLst/>
            <a:gdLst/>
            <a:ahLst/>
            <a:cxnLst/>
            <a:rect l="l" t="t" r="r" b="b"/>
            <a:pathLst>
              <a:path w="726772" h="722808">
                <a:moveTo>
                  <a:pt x="0" y="0"/>
                </a:moveTo>
                <a:lnTo>
                  <a:pt x="726772" y="0"/>
                </a:lnTo>
                <a:lnTo>
                  <a:pt x="726772" y="722808"/>
                </a:lnTo>
                <a:lnTo>
                  <a:pt x="0" y="72280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669629" y="9542384"/>
            <a:ext cx="1771516" cy="682107"/>
          </a:xfrm>
          <a:custGeom>
            <a:avLst/>
            <a:gdLst/>
            <a:ahLst/>
            <a:cxnLst/>
            <a:rect l="l" t="t" r="r" b="b"/>
            <a:pathLst>
              <a:path w="1771516" h="682107">
                <a:moveTo>
                  <a:pt x="0" y="0"/>
                </a:moveTo>
                <a:lnTo>
                  <a:pt x="1771516" y="0"/>
                </a:lnTo>
                <a:lnTo>
                  <a:pt x="1771516" y="682107"/>
                </a:lnTo>
                <a:lnTo>
                  <a:pt x="0" y="682107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050812" y="9537268"/>
            <a:ext cx="1323542" cy="687224"/>
          </a:xfrm>
          <a:custGeom>
            <a:avLst/>
            <a:gdLst/>
            <a:ahLst/>
            <a:cxnLst/>
            <a:rect l="l" t="t" r="r" b="b"/>
            <a:pathLst>
              <a:path w="1323542" h="687224">
                <a:moveTo>
                  <a:pt x="0" y="0"/>
                </a:moveTo>
                <a:lnTo>
                  <a:pt x="1323542" y="0"/>
                </a:lnTo>
                <a:lnTo>
                  <a:pt x="1323542" y="687223"/>
                </a:lnTo>
                <a:lnTo>
                  <a:pt x="0" y="687223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928830" y="9676479"/>
            <a:ext cx="1826707" cy="548012"/>
          </a:xfrm>
          <a:custGeom>
            <a:avLst/>
            <a:gdLst/>
            <a:ahLst/>
            <a:cxnLst/>
            <a:rect l="l" t="t" r="r" b="b"/>
            <a:pathLst>
              <a:path w="1826707" h="548012">
                <a:moveTo>
                  <a:pt x="0" y="0"/>
                </a:moveTo>
                <a:lnTo>
                  <a:pt x="1826707" y="0"/>
                </a:lnTo>
                <a:lnTo>
                  <a:pt x="1826707" y="548012"/>
                </a:lnTo>
                <a:lnTo>
                  <a:pt x="0" y="548012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251556" y="9685550"/>
            <a:ext cx="1382000" cy="538941"/>
          </a:xfrm>
          <a:custGeom>
            <a:avLst/>
            <a:gdLst/>
            <a:ahLst/>
            <a:cxnLst/>
            <a:rect l="l" t="t" r="r" b="b"/>
            <a:pathLst>
              <a:path w="1382000" h="538941">
                <a:moveTo>
                  <a:pt x="0" y="0"/>
                </a:moveTo>
                <a:lnTo>
                  <a:pt x="1381999" y="0"/>
                </a:lnTo>
                <a:lnTo>
                  <a:pt x="1381999" y="538941"/>
                </a:lnTo>
                <a:lnTo>
                  <a:pt x="0" y="538941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559709" y="639274"/>
            <a:ext cx="8418074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Introduction et Objectifs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10371" y="2061325"/>
            <a:ext cx="8352821" cy="1108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Le traitement de données en temps réel est essentiel dans les domaines modernes : Internet des Objets (IoT), finance, industrie, logistique, etc.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7628" y="3560752"/>
            <a:ext cx="2542461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5BE4A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Problématique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12060" y="4074505"/>
            <a:ext cx="10094961" cy="148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Comment surveiller des capteurs de température en temps réel avec des outils Big Data ?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Comment générer des alertes critiques (&gt;80°C) et des tendances pour une réaction immédiate 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57628" y="5697565"/>
            <a:ext cx="15506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F5BE4A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O</a:t>
            </a:r>
            <a:r>
              <a:rPr lang="en-US" sz="3000" u="none" strike="noStrike">
                <a:solidFill>
                  <a:srgbClr val="F5BE4A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bjectifs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04324" y="6326215"/>
            <a:ext cx="10928207" cy="259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Simuler des capteurs de température via un script Python.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Transporter les données vers un système de traitement en temps réel à l’aide d’Apache Kafka.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Traiter les données à l’aide d’Apache Spark Streaming.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Générer des alertes quand la température dépasse un seuil critique (ex. &gt;90°C).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Stocker les données (brutes et alertes) dans Hadoop HDFS.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Afficher les résultats dans une interface web simple (Flask).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574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92297" y="9468003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65227" y="9468003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7352" y="9557171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0" y="0"/>
                </a:moveTo>
                <a:lnTo>
                  <a:pt x="193083" y="0"/>
                </a:lnTo>
                <a:lnTo>
                  <a:pt x="193083" y="288666"/>
                </a:lnTo>
                <a:lnTo>
                  <a:pt x="0" y="2886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302186" y="9557171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193084" y="0"/>
                </a:moveTo>
                <a:lnTo>
                  <a:pt x="0" y="0"/>
                </a:lnTo>
                <a:lnTo>
                  <a:pt x="0" y="288666"/>
                </a:lnTo>
                <a:lnTo>
                  <a:pt x="193084" y="288666"/>
                </a:lnTo>
                <a:lnTo>
                  <a:pt x="19308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56264" y="598962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734362" y="827336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689717" y="4548664"/>
            <a:ext cx="6588861" cy="4765943"/>
          </a:xfrm>
          <a:custGeom>
            <a:avLst/>
            <a:gdLst/>
            <a:ahLst/>
            <a:cxnLst/>
            <a:rect l="l" t="t" r="r" b="b"/>
            <a:pathLst>
              <a:path w="6588861" h="4765943">
                <a:moveTo>
                  <a:pt x="0" y="0"/>
                </a:moveTo>
                <a:lnTo>
                  <a:pt x="6588861" y="0"/>
                </a:lnTo>
                <a:lnTo>
                  <a:pt x="6588861" y="4765942"/>
                </a:lnTo>
                <a:lnTo>
                  <a:pt x="0" y="47659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59708" y="639274"/>
            <a:ext cx="7365091" cy="866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3B41C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Architecture </a:t>
            </a:r>
            <a:r>
              <a:rPr lang="en-US" sz="6000" u="none" strike="noStrike" dirty="0" err="1">
                <a:solidFill>
                  <a:srgbClr val="3B41C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Globale</a:t>
            </a:r>
            <a:endParaRPr lang="en-US" sz="6000" u="none" strike="noStrike" dirty="0">
              <a:solidFill>
                <a:srgbClr val="3B41C9"/>
              </a:solidFill>
              <a:latin typeface="Etna Sans Serif"/>
              <a:ea typeface="Etna Sans Serif"/>
              <a:cs typeface="Etna Sans Serif"/>
              <a:sym typeface="Etna Sans Seri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57400" y="2543608"/>
            <a:ext cx="13104376" cy="1851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F2BE40"/>
                </a:solidFill>
                <a:latin typeface="Lexend Deca"/>
                <a:ea typeface="Lexend Deca"/>
                <a:cs typeface="Lexend Deca"/>
                <a:sym typeface="Lexend Deca"/>
              </a:rPr>
              <a:t>Producteur (Python) </a:t>
            </a: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– Génère des données chaque seconde (température, capteur, timestamp).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F2BE40"/>
                </a:solidFill>
                <a:latin typeface="Lexend Deca"/>
                <a:ea typeface="Lexend Deca"/>
                <a:cs typeface="Lexend Deca"/>
                <a:sym typeface="Lexend Deca"/>
              </a:rPr>
              <a:t>Kafka</a:t>
            </a: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– Sert de bus de messages (topics : temperature_data, temperature_alerts).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F2BE40"/>
                </a:solidFill>
                <a:latin typeface="Lexend Deca"/>
                <a:ea typeface="Lexend Deca"/>
                <a:cs typeface="Lexend Deca"/>
                <a:sym typeface="Lexend Deca"/>
              </a:rPr>
              <a:t>Spark Streaming</a:t>
            </a: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– Analyse les flux en temps réel, identifie les anomalies et calcule des moyennes.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F2BE40"/>
                </a:solidFill>
                <a:latin typeface="Lexend Deca"/>
                <a:ea typeface="Lexend Deca"/>
                <a:cs typeface="Lexend Deca"/>
                <a:sym typeface="Lexend Deca"/>
              </a:rPr>
              <a:t>HDFS</a:t>
            </a: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– Stocke les données de manière structurée pour une future analyse.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F2BE40"/>
                </a:solidFill>
                <a:latin typeface="Lexend Deca"/>
                <a:ea typeface="Lexend Deca"/>
                <a:cs typeface="Lexend Deca"/>
                <a:sym typeface="Lexend Deca"/>
              </a:rPr>
              <a:t>Flask </a:t>
            </a: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– Interface web affichant les alertes en direct.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6723" y="2000056"/>
            <a:ext cx="6332815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Le pipeline est composé de 5 étapes principales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6723" y="5091015"/>
            <a:ext cx="2728079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Fonctionnement Clé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7400" y="5707808"/>
            <a:ext cx="9451342" cy="2223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F2BE40"/>
                </a:solidFill>
                <a:latin typeface="Lexend Deca"/>
                <a:ea typeface="Lexend Deca"/>
                <a:cs typeface="Lexend Deca"/>
                <a:sym typeface="Lexend Deca"/>
              </a:rPr>
              <a:t>Kafka</a:t>
            </a: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: Gère 2 topics (temperature_data pour les données brutes, temperature_alerts pour les alertes).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F2BE40"/>
                </a:solidFill>
                <a:latin typeface="Lexend Deca"/>
                <a:ea typeface="Lexend Deca"/>
                <a:cs typeface="Lexend Deca"/>
                <a:sym typeface="Lexend Deca"/>
              </a:rPr>
              <a:t>Spark </a:t>
            </a: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: Utilise des micro-batches et des watermarks pour gérer les données en retard.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F2BE40"/>
                </a:solidFill>
                <a:latin typeface="Lexend Deca"/>
                <a:ea typeface="Lexend Deca"/>
                <a:cs typeface="Lexend Deca"/>
                <a:sym typeface="Lexend Deca"/>
              </a:rPr>
              <a:t>Docker </a:t>
            </a: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: Orchestre 6 services (Zookeeper, Kafka, Spark, HDFS, Flask, Simulateur).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36723" y="8201085"/>
            <a:ext cx="1541621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Avantages 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57400" y="8819937"/>
            <a:ext cx="9372600" cy="737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✅ Isolation des services via Docker.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✅ Scalable : </a:t>
            </a:r>
            <a:r>
              <a:rPr lang="en-US" sz="21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Ajout</a:t>
            </a:r>
            <a:r>
              <a:rPr lang="en-US" sz="21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facile de </a:t>
            </a:r>
            <a:r>
              <a:rPr lang="en-US" sz="21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capteurs</a:t>
            </a:r>
            <a:r>
              <a:rPr lang="en-US" sz="21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1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ou</a:t>
            </a:r>
            <a:r>
              <a:rPr lang="en-US" sz="21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de </a:t>
            </a:r>
            <a:r>
              <a:rPr lang="en-US" sz="21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nœuds</a:t>
            </a:r>
            <a:r>
              <a:rPr lang="en-US" sz="21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Spark/HDFS.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36312" y="3138065"/>
            <a:ext cx="8977743" cy="5049980"/>
          </a:xfrm>
          <a:custGeom>
            <a:avLst/>
            <a:gdLst/>
            <a:ahLst/>
            <a:cxnLst/>
            <a:rect l="l" t="t" r="r" b="b"/>
            <a:pathLst>
              <a:path w="8977743" h="5049980">
                <a:moveTo>
                  <a:pt x="0" y="0"/>
                </a:moveTo>
                <a:lnTo>
                  <a:pt x="8977743" y="0"/>
                </a:lnTo>
                <a:lnTo>
                  <a:pt x="8977743" y="5049980"/>
                </a:lnTo>
                <a:lnTo>
                  <a:pt x="0" y="5049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rnd">
            <a:solidFill>
              <a:srgbClr val="FF3131"/>
            </a:solidFill>
            <a:prstDash val="solid"/>
            <a:round/>
          </a:ln>
        </p:spPr>
      </p:sp>
      <p:sp>
        <p:nvSpPr>
          <p:cNvPr id="4" name="Freeform 4"/>
          <p:cNvSpPr/>
          <p:nvPr/>
        </p:nvSpPr>
        <p:spPr>
          <a:xfrm rot="-5400000" flipH="1">
            <a:off x="16101527" y="8241680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3334" y="9487205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6264" y="9487205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8388" y="9576373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0" y="0"/>
                </a:moveTo>
                <a:lnTo>
                  <a:pt x="193084" y="0"/>
                </a:lnTo>
                <a:lnTo>
                  <a:pt x="193084" y="288666"/>
                </a:lnTo>
                <a:lnTo>
                  <a:pt x="0" y="2886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993223" y="9576373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193084" y="0"/>
                </a:moveTo>
                <a:lnTo>
                  <a:pt x="0" y="0"/>
                </a:lnTo>
                <a:lnTo>
                  <a:pt x="0" y="288666"/>
                </a:lnTo>
                <a:lnTo>
                  <a:pt x="193084" y="288666"/>
                </a:lnTo>
                <a:lnTo>
                  <a:pt x="19308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58345" y="4740772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374109" y="1103321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59709" y="639274"/>
            <a:ext cx="9925622" cy="866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3B41C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Fon</a:t>
            </a:r>
            <a:r>
              <a:rPr lang="en-US" sz="6000" u="none" strike="noStrike" dirty="0" err="1">
                <a:solidFill>
                  <a:srgbClr val="3B41C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ctionnement</a:t>
            </a:r>
            <a:r>
              <a:rPr lang="en-US" sz="6000" u="none" strike="noStrike" dirty="0">
                <a:solidFill>
                  <a:srgbClr val="3B41C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du Pipeline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5703" y="1914525"/>
            <a:ext cx="9925623" cy="723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200" u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Étape 1 : Génération</a:t>
            </a:r>
          </a:p>
          <a:p>
            <a:pPr marL="453395" lvl="1" indent="-226697" algn="l">
              <a:lnSpc>
                <a:spcPts val="3822"/>
              </a:lnSpc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Simulateur envoie des données toutes les secondes vers Kafka</a:t>
            </a:r>
          </a:p>
          <a:p>
            <a:pPr algn="l">
              <a:lnSpc>
                <a:spcPts val="4004"/>
              </a:lnSpc>
            </a:pPr>
            <a:r>
              <a:rPr lang="en-US" sz="2200" u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Étape 2 : Traitement</a:t>
            </a:r>
          </a:p>
          <a:p>
            <a:pPr marL="453395" lvl="1" indent="-226697" algn="l">
              <a:lnSpc>
                <a:spcPts val="3822"/>
              </a:lnSpc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Spark lit les données de Kafka</a:t>
            </a:r>
          </a:p>
          <a:p>
            <a:pPr marL="453395" lvl="1" indent="-226697" algn="l">
              <a:lnSpc>
                <a:spcPts val="3822"/>
              </a:lnSpc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Classification :</a:t>
            </a:r>
          </a:p>
          <a:p>
            <a:pPr marL="906790" lvl="2" indent="-302263" algn="l">
              <a:lnSpc>
                <a:spcPts val="3822"/>
              </a:lnSpc>
              <a:buFont typeface="Arial"/>
              <a:buChar char="⚬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CRITICAL (&gt; 90°C)</a:t>
            </a:r>
          </a:p>
          <a:p>
            <a:pPr marL="906790" lvl="2" indent="-302263" algn="l">
              <a:lnSpc>
                <a:spcPts val="3822"/>
              </a:lnSpc>
              <a:buFont typeface="Arial"/>
              <a:buChar char="⚬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HIGH (&gt; 80°C)</a:t>
            </a:r>
          </a:p>
          <a:p>
            <a:pPr marL="906790" lvl="2" indent="-302263" algn="l">
              <a:lnSpc>
                <a:spcPts val="3822"/>
              </a:lnSpc>
              <a:buFont typeface="Arial"/>
              <a:buChar char="⚬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NORMAL</a:t>
            </a:r>
          </a:p>
          <a:p>
            <a:pPr marL="453395" lvl="1" indent="-226697" algn="l">
              <a:lnSpc>
                <a:spcPts val="3822"/>
              </a:lnSpc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Moyennes glissantes toutes les 5 min</a:t>
            </a:r>
          </a:p>
          <a:p>
            <a:pPr algn="l">
              <a:lnSpc>
                <a:spcPts val="4004"/>
              </a:lnSpc>
            </a:pPr>
            <a:r>
              <a:rPr lang="en-US" sz="2200" u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Étape 3 : Stockage</a:t>
            </a:r>
          </a:p>
          <a:p>
            <a:pPr marL="453395" lvl="1" indent="-226697" algn="l">
              <a:lnSpc>
                <a:spcPts val="3822"/>
              </a:lnSpc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Résultats sauvegardés dans HDFS :                                              /temperature_data/, /alerts/</a:t>
            </a:r>
          </a:p>
          <a:p>
            <a:pPr algn="l">
              <a:lnSpc>
                <a:spcPts val="4004"/>
              </a:lnSpc>
            </a:pPr>
            <a:r>
              <a:rPr lang="en-US" sz="2200" u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Étape 4 : Visualisation</a:t>
            </a:r>
          </a:p>
          <a:p>
            <a:pPr marL="453395" lvl="1" indent="-226697" algn="l">
              <a:lnSpc>
                <a:spcPts val="3822"/>
              </a:lnSpc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Flask lit les données de Kafka</a:t>
            </a:r>
          </a:p>
          <a:p>
            <a:pPr marL="453395" lvl="1" indent="-226697" algn="l">
              <a:lnSpc>
                <a:spcPts val="3822"/>
              </a:lnSpc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Affiche les alertes en direct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53411" y="4910118"/>
            <a:ext cx="8696364" cy="8696364"/>
          </a:xfrm>
          <a:custGeom>
            <a:avLst/>
            <a:gdLst/>
            <a:ahLst/>
            <a:cxnLst/>
            <a:rect l="l" t="t" r="r" b="b"/>
            <a:pathLst>
              <a:path w="8696364" h="8696364">
                <a:moveTo>
                  <a:pt x="0" y="0"/>
                </a:moveTo>
                <a:lnTo>
                  <a:pt x="8696364" y="0"/>
                </a:lnTo>
                <a:lnTo>
                  <a:pt x="8696364" y="8696364"/>
                </a:lnTo>
                <a:lnTo>
                  <a:pt x="0" y="8696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407125" y="2351762"/>
            <a:ext cx="6021176" cy="6222711"/>
            <a:chOff x="0" y="0"/>
            <a:chExt cx="6362700" cy="6575666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8"/>
              <a:stretch>
                <a:fillRect l="-27418" r="-27418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649059" y="2312197"/>
            <a:ext cx="923124" cy="923124"/>
          </a:xfrm>
          <a:custGeom>
            <a:avLst/>
            <a:gdLst/>
            <a:ahLst/>
            <a:cxnLst/>
            <a:rect l="l" t="t" r="r" b="b"/>
            <a:pathLst>
              <a:path w="923124" h="923124">
                <a:moveTo>
                  <a:pt x="0" y="0"/>
                </a:moveTo>
                <a:lnTo>
                  <a:pt x="923124" y="0"/>
                </a:lnTo>
                <a:lnTo>
                  <a:pt x="923124" y="923123"/>
                </a:lnTo>
                <a:lnTo>
                  <a:pt x="0" y="9231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72440" y="4977856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075742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0" y="0"/>
                </a:moveTo>
                <a:lnTo>
                  <a:pt x="193083" y="0"/>
                </a:lnTo>
                <a:lnTo>
                  <a:pt x="193083" y="288666"/>
                </a:lnTo>
                <a:lnTo>
                  <a:pt x="0" y="2886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6440576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193084" y="0"/>
                </a:moveTo>
                <a:lnTo>
                  <a:pt x="0" y="0"/>
                </a:lnTo>
                <a:lnTo>
                  <a:pt x="0" y="288666"/>
                </a:lnTo>
                <a:lnTo>
                  <a:pt x="193084" y="288666"/>
                </a:lnTo>
                <a:lnTo>
                  <a:pt x="19308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56264" y="598962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276738" y="1500809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72440" y="8037606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25678" y="2555318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5678" y="5297596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 u="none" strike="noStrike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9709" y="639274"/>
            <a:ext cx="9441388" cy="866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3B41C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Résul</a:t>
            </a:r>
            <a:r>
              <a:rPr lang="en-US" sz="6000" u="none" strike="noStrike" dirty="0" err="1">
                <a:solidFill>
                  <a:srgbClr val="3B41C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tats</a:t>
            </a:r>
            <a:r>
              <a:rPr lang="en-US" sz="6000" u="none" strike="noStrike" dirty="0">
                <a:solidFill>
                  <a:srgbClr val="3B41C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et Performances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5678" y="8357346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 u="none" strike="noStrike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61699" y="2562305"/>
            <a:ext cx="4377301" cy="382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3B41C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Tests </a:t>
            </a:r>
            <a:r>
              <a:rPr lang="en-US" sz="2200" dirty="0" err="1">
                <a:solidFill>
                  <a:srgbClr val="3B41C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</a:t>
            </a:r>
            <a:r>
              <a:rPr lang="en-US" sz="2200" dirty="0">
                <a:solidFill>
                  <a:srgbClr val="3B41C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Environnement Local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77938" y="5309344"/>
            <a:ext cx="2286000" cy="3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b="1" u="none" strike="noStrike">
                <a:solidFill>
                  <a:srgbClr val="3B41C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Interface Flask 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00905" y="8369094"/>
            <a:ext cx="2639854" cy="3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b="1" u="none" strike="noStrike">
                <a:solidFill>
                  <a:srgbClr val="3B41C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Exemple d’Alerte 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861699" y="3187695"/>
            <a:ext cx="7139398" cy="148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462D22"/>
                </a:solidFill>
                <a:latin typeface="Lexend Deca"/>
                <a:ea typeface="Lexend Deca"/>
                <a:cs typeface="Lexend Deca"/>
                <a:sym typeface="Lexend Deca"/>
              </a:rPr>
              <a:t>Débit : </a:t>
            </a:r>
            <a:r>
              <a:rPr lang="en-US" sz="21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1 000 messages/seconde (pic à 1 500).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462D22"/>
                </a:solidFill>
                <a:latin typeface="Lexend Deca"/>
                <a:ea typeface="Lexend Deca"/>
                <a:cs typeface="Lexend Deca"/>
                <a:sym typeface="Lexend Deca"/>
              </a:rPr>
              <a:t>Latence :</a:t>
            </a:r>
            <a:r>
              <a:rPr lang="en-US" sz="21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500 ms (de la génération à l’affichage).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462D22"/>
                </a:solidFill>
                <a:latin typeface="Lexend Deca"/>
                <a:ea typeface="Lexend Deca"/>
                <a:cs typeface="Lexend Deca"/>
                <a:sym typeface="Lexend Deca"/>
              </a:rPr>
              <a:t>Résilience : </a:t>
            </a:r>
            <a:r>
              <a:rPr lang="en-US" sz="21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Aucune perte de données même sous charge.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861699" y="6006592"/>
            <a:ext cx="7395990" cy="1851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462D22"/>
                </a:solidFill>
                <a:latin typeface="Lexend Deca"/>
                <a:ea typeface="Lexend Deca"/>
                <a:cs typeface="Lexend Deca"/>
                <a:sym typeface="Lexend Deca"/>
              </a:rPr>
              <a:t>Relevés récents : Liste des 10 dernières températures.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462D22"/>
                </a:solidFill>
                <a:latin typeface="Lexend Deca"/>
                <a:ea typeface="Lexend Deca"/>
                <a:cs typeface="Lexend Deca"/>
                <a:sym typeface="Lexend Deca"/>
              </a:rPr>
              <a:t>Alertes : Classées par criticité (CRITIQUE &gt; 80°C, ÉLEVÉE &gt; 70°C).</a:t>
            </a:r>
          </a:p>
          <a:p>
            <a:pPr marL="453395" lvl="1" indent="-226697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462D22"/>
                </a:solidFill>
                <a:latin typeface="Lexend Deca"/>
                <a:ea typeface="Lexend Deca"/>
                <a:cs typeface="Lexend Deca"/>
                <a:sym typeface="Lexend Deca"/>
              </a:rPr>
              <a:t>Graphique : Courbe des moyennes horaires (via Chart.js).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50309" y="8376396"/>
            <a:ext cx="4374590" cy="186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4"/>
              </a:lnSpc>
              <a:spcBef>
                <a:spcPct val="0"/>
              </a:spcBef>
            </a:pPr>
            <a:r>
              <a:rPr lang="en-US" sz="181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{  </a:t>
            </a:r>
          </a:p>
          <a:p>
            <a:pPr algn="l">
              <a:lnSpc>
                <a:spcPts val="2534"/>
              </a:lnSpc>
              <a:spcBef>
                <a:spcPct val="0"/>
              </a:spcBef>
            </a:pPr>
            <a:r>
              <a:rPr lang="en-US" sz="181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"sensor_id": "sensor_05",  </a:t>
            </a:r>
          </a:p>
          <a:p>
            <a:pPr algn="l">
              <a:lnSpc>
                <a:spcPts val="2534"/>
              </a:lnSpc>
              <a:spcBef>
                <a:spcPct val="0"/>
              </a:spcBef>
            </a:pPr>
            <a:r>
              <a:rPr lang="en-US" sz="181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"timestamp": "2024-05-01 14:30:00",  </a:t>
            </a:r>
          </a:p>
          <a:p>
            <a:pPr algn="l">
              <a:lnSpc>
                <a:spcPts val="2534"/>
              </a:lnSpc>
              <a:spcBef>
                <a:spcPct val="0"/>
              </a:spcBef>
            </a:pPr>
            <a:r>
              <a:rPr lang="en-US" sz="181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"temperature": 85.2,  </a:t>
            </a:r>
          </a:p>
          <a:p>
            <a:pPr algn="l">
              <a:lnSpc>
                <a:spcPts val="2534"/>
              </a:lnSpc>
              <a:spcBef>
                <a:spcPct val="0"/>
              </a:spcBef>
            </a:pPr>
            <a:r>
              <a:rPr lang="en-US" sz="181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"status": "CRITIQUE"  </a:t>
            </a:r>
          </a:p>
          <a:p>
            <a:pPr algn="l">
              <a:lnSpc>
                <a:spcPts val="2534"/>
              </a:lnSpc>
              <a:spcBef>
                <a:spcPct val="0"/>
              </a:spcBef>
            </a:pPr>
            <a:r>
              <a:rPr lang="en-US" sz="181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}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76745" y="5424647"/>
            <a:ext cx="10181313" cy="10181313"/>
          </a:xfrm>
          <a:custGeom>
            <a:avLst/>
            <a:gdLst/>
            <a:ahLst/>
            <a:cxnLst/>
            <a:rect l="l" t="t" r="r" b="b"/>
            <a:pathLst>
              <a:path w="10181313" h="10181313">
                <a:moveTo>
                  <a:pt x="0" y="0"/>
                </a:moveTo>
                <a:lnTo>
                  <a:pt x="10181314" y="0"/>
                </a:lnTo>
                <a:lnTo>
                  <a:pt x="10181314" y="10181313"/>
                </a:lnTo>
                <a:lnTo>
                  <a:pt x="0" y="1018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9430736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7" y="0"/>
                </a:lnTo>
                <a:lnTo>
                  <a:pt x="1674107" y="1674108"/>
                </a:lnTo>
                <a:lnTo>
                  <a:pt x="0" y="1674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272236" y="5018844"/>
            <a:ext cx="3271523" cy="811605"/>
            <a:chOff x="0" y="0"/>
            <a:chExt cx="5431329" cy="13474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31329" cy="1347414"/>
            </a:xfrm>
            <a:custGeom>
              <a:avLst/>
              <a:gdLst/>
              <a:ahLst/>
              <a:cxnLst/>
              <a:rect l="l" t="t" r="r" b="b"/>
              <a:pathLst>
                <a:path w="5431329" h="1347414">
                  <a:moveTo>
                    <a:pt x="0" y="0"/>
                  </a:moveTo>
                  <a:lnTo>
                    <a:pt x="0" y="1347414"/>
                  </a:lnTo>
                  <a:lnTo>
                    <a:pt x="5431329" y="1347414"/>
                  </a:lnTo>
                  <a:lnTo>
                    <a:pt x="5431329" y="0"/>
                  </a:lnTo>
                  <a:lnTo>
                    <a:pt x="0" y="0"/>
                  </a:lnTo>
                  <a:close/>
                  <a:moveTo>
                    <a:pt x="5370369" y="1286454"/>
                  </a:moveTo>
                  <a:lnTo>
                    <a:pt x="59690" y="1286454"/>
                  </a:lnTo>
                  <a:lnTo>
                    <a:pt x="59690" y="59690"/>
                  </a:lnTo>
                  <a:lnTo>
                    <a:pt x="5370369" y="59690"/>
                  </a:lnTo>
                  <a:lnTo>
                    <a:pt x="5370369" y="1286454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2276738" y="1500809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56264" y="598962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9847051" y="3515252"/>
            <a:ext cx="7292486" cy="4667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129518" y="3602652"/>
            <a:ext cx="9255173" cy="150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60"/>
              </a:lnSpc>
            </a:pPr>
            <a:r>
              <a:rPr lang="en-US" sz="1200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MERCI :)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72236" y="5206207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3B41C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540</Words>
  <Application>Microsoft Office PowerPoint</Application>
  <PresentationFormat>Personnalisé</PresentationFormat>
  <Paragraphs>69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4" baseType="lpstr">
      <vt:lpstr>Etna Sans Serif</vt:lpstr>
      <vt:lpstr>Lexend Deca</vt:lpstr>
      <vt:lpstr>Montserrat Bold</vt:lpstr>
      <vt:lpstr>League Spartan</vt:lpstr>
      <vt:lpstr>Arial</vt:lpstr>
      <vt:lpstr>Calibri</vt:lpstr>
      <vt:lpstr>Archive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ThermoAlertS</dc:title>
  <cp:lastModifiedBy>Ahmed Bouba</cp:lastModifiedBy>
  <cp:revision>2</cp:revision>
  <dcterms:created xsi:type="dcterms:W3CDTF">2006-08-16T00:00:00Z</dcterms:created>
  <dcterms:modified xsi:type="dcterms:W3CDTF">2025-05-08T14:15:30Z</dcterms:modified>
  <dc:identifier>DAGm3JYaWuA</dc:identifier>
</cp:coreProperties>
</file>